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788" y="104"/>
      </p:cViewPr>
      <p:guideLst>
        <p:guide orient="horz" pos="3120"/>
        <p:guide pos="216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3DCC8-E94A-4879-909B-38E5227D4966}" type="datetimeFigureOut">
              <a:rPr lang="ko-KR" altLang="en-US" smtClean="0"/>
              <a:t>2025-10-21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C4C84-0799-4911-BF47-FB5D2D675D9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9784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3DCC8-E94A-4879-909B-38E5227D4966}" type="datetimeFigureOut">
              <a:rPr lang="ko-KR" altLang="en-US" smtClean="0"/>
              <a:t>2025-10-21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C4C84-0799-4911-BF47-FB5D2D675D9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2872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3DCC8-E94A-4879-909B-38E5227D4966}" type="datetimeFigureOut">
              <a:rPr lang="ko-KR" altLang="en-US" smtClean="0"/>
              <a:t>2025-10-21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C4C84-0799-4911-BF47-FB5D2D675D9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4786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3DCC8-E94A-4879-909B-38E5227D4966}" type="datetimeFigureOut">
              <a:rPr lang="ko-KR" altLang="en-US" smtClean="0"/>
              <a:t>2025-10-21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C4C84-0799-4911-BF47-FB5D2D675D9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8894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3DCC8-E94A-4879-909B-38E5227D4966}" type="datetimeFigureOut">
              <a:rPr lang="ko-KR" altLang="en-US" smtClean="0"/>
              <a:t>2025-10-21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C4C84-0799-4911-BF47-FB5D2D675D9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3816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3DCC8-E94A-4879-909B-38E5227D4966}" type="datetimeFigureOut">
              <a:rPr lang="ko-KR" altLang="en-US" smtClean="0"/>
              <a:t>2025-10-21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C4C84-0799-4911-BF47-FB5D2D675D9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5690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3DCC8-E94A-4879-909B-38E5227D4966}" type="datetimeFigureOut">
              <a:rPr lang="ko-KR" altLang="en-US" smtClean="0"/>
              <a:t>2025-10-21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C4C84-0799-4911-BF47-FB5D2D675D9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8153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3DCC8-E94A-4879-909B-38E5227D4966}" type="datetimeFigureOut">
              <a:rPr lang="ko-KR" altLang="en-US" smtClean="0"/>
              <a:t>2025-10-21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C4C84-0799-4911-BF47-FB5D2D675D9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0655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3DCC8-E94A-4879-909B-38E5227D4966}" type="datetimeFigureOut">
              <a:rPr lang="ko-KR" altLang="en-US" smtClean="0"/>
              <a:t>2025-10-21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C4C84-0799-4911-BF47-FB5D2D675D9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00982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3DCC8-E94A-4879-909B-38E5227D4966}" type="datetimeFigureOut">
              <a:rPr lang="ko-KR" altLang="en-US" smtClean="0"/>
              <a:t>2025-10-21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C4C84-0799-4911-BF47-FB5D2D675D9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3612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3DCC8-E94A-4879-909B-38E5227D4966}" type="datetimeFigureOut">
              <a:rPr lang="ko-KR" altLang="en-US" smtClean="0"/>
              <a:t>2025-10-21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C4C84-0799-4911-BF47-FB5D2D675D9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829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C3DCC8-E94A-4879-909B-38E5227D4966}" type="datetimeFigureOut">
              <a:rPr lang="ko-KR" altLang="en-US" smtClean="0"/>
              <a:t>2025-10-21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C4C84-0799-4911-BF47-FB5D2D675D9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35724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bpiaone.com/sm/index.do" TargetMode="External"/><Relationship Id="rId7" Type="http://schemas.openxmlformats.org/officeDocument/2006/relationships/hyperlink" Target="https://koreaservice.or.kr/homepage/custom/write_guide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ksms-office@daum.net" TargetMode="External"/><Relationship Id="rId5" Type="http://schemas.openxmlformats.org/officeDocument/2006/relationships/hyperlink" Target="http://koreaservice.or.kr/modules/bbs/index.php?code=notice&amp;mode=view&amp;id=153&amp;page=&amp;___M_ID=47&amp;sfield=&amp;sword=" TargetMode="External"/><Relationship Id="rId4" Type="http://schemas.openxmlformats.org/officeDocument/2006/relationships/hyperlink" Target="mailto:ksms-edit@daum.ne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13" y="0"/>
            <a:ext cx="6858000" cy="9906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3347" y="1481339"/>
            <a:ext cx="6106528" cy="1020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한국서비스경영학회 회원 여러분 안녕하십니까</a:t>
            </a:r>
            <a:r>
              <a:rPr lang="en-US" altLang="ko-KR" sz="14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ko-KR" altLang="en-US" sz="1400" dirty="0">
                <a:solidFill>
                  <a:srgbClr val="FF0000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서비스경영학회지 </a:t>
            </a:r>
            <a:r>
              <a:rPr lang="en-US" altLang="ko-KR" sz="1400" dirty="0">
                <a:solidFill>
                  <a:srgbClr val="FF0000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26</a:t>
            </a:r>
            <a:r>
              <a:rPr lang="ko-KR" altLang="en-US" sz="1400" dirty="0">
                <a:solidFill>
                  <a:srgbClr val="FF0000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권 </a:t>
            </a:r>
            <a:r>
              <a:rPr lang="en-US" altLang="ko-KR" sz="1400" dirty="0">
                <a:solidFill>
                  <a:srgbClr val="FF0000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5</a:t>
            </a:r>
            <a:r>
              <a:rPr lang="ko-KR" altLang="en-US" sz="1400" dirty="0">
                <a:solidFill>
                  <a:srgbClr val="FF0000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호</a:t>
            </a:r>
            <a:r>
              <a:rPr lang="ko-KR" altLang="en-US" sz="14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에 게재될 학술논문을 아래와 같이 모집하오니 회원 여러분들의 많은 참여 부탁 드립니다</a:t>
            </a:r>
            <a:r>
              <a:rPr lang="en-US" altLang="ko-KR" sz="14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  <a:endParaRPr lang="ko-KR" altLang="en-US" sz="14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3346" y="2612958"/>
            <a:ext cx="5775158" cy="1439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b="1" dirty="0">
                <a:solidFill>
                  <a:schemeClr val="accent6">
                    <a:lumMod val="50000"/>
                  </a:schemeClr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1. </a:t>
            </a:r>
            <a:r>
              <a:rPr lang="ko-KR" altLang="en-US" b="1" dirty="0">
                <a:solidFill>
                  <a:schemeClr val="accent6">
                    <a:lumMod val="50000"/>
                  </a:schemeClr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논문 주제</a:t>
            </a:r>
            <a:endParaRPr lang="en-US" altLang="ko-KR" b="1" dirty="0">
              <a:solidFill>
                <a:schemeClr val="accent6">
                  <a:lumMod val="50000"/>
                </a:schemeClr>
              </a:solidFill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- </a:t>
            </a:r>
            <a:r>
              <a:rPr lang="ko-KR" altLang="en-US" sz="14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서비스 관련 분야의 제반 이론 및 기법 등을 다룬 학술연구</a:t>
            </a:r>
            <a:endParaRPr lang="en-US" altLang="ko-KR" sz="14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- </a:t>
            </a:r>
            <a:r>
              <a:rPr lang="ko-KR" altLang="en-US" sz="14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서비스 기업의 경영 우수사례</a:t>
            </a:r>
            <a:r>
              <a:rPr lang="en-US" altLang="ko-KR" sz="14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</a:t>
            </a:r>
            <a:r>
              <a:rPr lang="ko-KR" altLang="en-US" sz="14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혁신 및 개선 사례 연구</a:t>
            </a:r>
            <a:endParaRPr lang="en-US" altLang="ko-KR" sz="14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- </a:t>
            </a:r>
            <a:r>
              <a:rPr lang="ko-KR" altLang="en-US" sz="14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기타 경영학 분야의 학술 및 사례 연구</a:t>
            </a:r>
            <a:endParaRPr lang="en-US" altLang="ko-KR" sz="14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584091" y="6191711"/>
            <a:ext cx="6038678" cy="2587339"/>
          </a:xfrm>
          <a:prstGeom prst="rect">
            <a:avLst/>
          </a:prstGeom>
          <a:noFill/>
          <a:ln w="190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300" b="1" dirty="0">
                <a:solidFill>
                  <a:schemeClr val="tx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■ 논문투고 관련 문의</a:t>
            </a:r>
            <a:r>
              <a:rPr lang="en-US" altLang="ko-KR" sz="1300" b="1" dirty="0">
                <a:solidFill>
                  <a:schemeClr val="tx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(</a:t>
            </a:r>
            <a:r>
              <a:rPr lang="ko-KR" altLang="en-US" sz="1300" b="1" dirty="0">
                <a:solidFill>
                  <a:schemeClr val="tx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편집위원회</a:t>
            </a:r>
            <a:r>
              <a:rPr lang="en-US" altLang="ko-KR" sz="1300" b="1" dirty="0">
                <a:solidFill>
                  <a:schemeClr val="tx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)</a:t>
            </a:r>
            <a:endParaRPr lang="ko-KR" altLang="en-US" sz="1300" b="1" dirty="0">
              <a:solidFill>
                <a:schemeClr val="tx1"/>
              </a:solidFill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r>
              <a:rPr lang="en-US" altLang="ko-KR" sz="1300" dirty="0">
                <a:solidFill>
                  <a:schemeClr val="tx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- </a:t>
            </a:r>
            <a:r>
              <a:rPr lang="ko-KR" altLang="en-US" sz="1300" dirty="0" err="1">
                <a:solidFill>
                  <a:schemeClr val="tx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온라인논문투고시스템</a:t>
            </a:r>
            <a:r>
              <a:rPr lang="ko-KR" altLang="en-US" sz="1300" dirty="0">
                <a:solidFill>
                  <a:schemeClr val="tx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 </a:t>
            </a:r>
            <a:r>
              <a:rPr lang="en-US" altLang="ko-KR" sz="1300" dirty="0">
                <a:solidFill>
                  <a:schemeClr val="tx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hlinkClick r:id="rId3"/>
              </a:rPr>
              <a:t>[</a:t>
            </a:r>
            <a:r>
              <a:rPr lang="ko-KR" altLang="en-US" sz="1300" dirty="0">
                <a:solidFill>
                  <a:schemeClr val="tx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hlinkClick r:id="rId3"/>
              </a:rPr>
              <a:t>바로가기</a:t>
            </a:r>
            <a:r>
              <a:rPr lang="en-US" altLang="ko-KR" sz="1300" dirty="0">
                <a:solidFill>
                  <a:schemeClr val="tx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hlinkClick r:id="rId3"/>
              </a:rPr>
              <a:t>]</a:t>
            </a:r>
            <a:endParaRPr lang="ko-KR" altLang="en-US" sz="1300" dirty="0">
              <a:solidFill>
                <a:schemeClr val="tx1"/>
              </a:solidFill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r>
              <a:rPr lang="en-US" altLang="ko-KR" sz="1300" dirty="0">
                <a:solidFill>
                  <a:schemeClr val="tx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- </a:t>
            </a:r>
            <a:r>
              <a:rPr lang="ko-KR" altLang="en-US" sz="1300" dirty="0" err="1">
                <a:solidFill>
                  <a:schemeClr val="tx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심사료</a:t>
            </a:r>
            <a:r>
              <a:rPr lang="ko-KR" altLang="en-US" sz="1300" dirty="0">
                <a:solidFill>
                  <a:schemeClr val="tx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  <a:r>
              <a:rPr lang="en-US" altLang="ko-KR" sz="1300" dirty="0">
                <a:solidFill>
                  <a:schemeClr val="tx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50,000</a:t>
            </a:r>
            <a:r>
              <a:rPr lang="ko-KR" altLang="en-US" sz="1300" dirty="0">
                <a:solidFill>
                  <a:schemeClr val="tx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원 </a:t>
            </a:r>
            <a:br>
              <a:rPr lang="en-US" altLang="ko-KR" sz="1300" dirty="0">
                <a:solidFill>
                  <a:schemeClr val="tx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</a:br>
            <a:r>
              <a:rPr lang="en-US" altLang="ko-KR" sz="1300" dirty="0">
                <a:solidFill>
                  <a:schemeClr val="tx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  (</a:t>
            </a:r>
            <a:r>
              <a:rPr lang="ko-KR" altLang="en-US" sz="1300" dirty="0" err="1">
                <a:solidFill>
                  <a:schemeClr val="tx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입금계좌</a:t>
            </a:r>
            <a:r>
              <a:rPr lang="en-US" altLang="ko-KR" sz="1300" dirty="0">
                <a:solidFill>
                  <a:schemeClr val="tx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: </a:t>
            </a:r>
            <a:r>
              <a:rPr lang="ko-KR" altLang="en-US" sz="1300" dirty="0">
                <a:solidFill>
                  <a:schemeClr val="tx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우리은행 </a:t>
            </a:r>
            <a:r>
              <a:rPr lang="en-US" altLang="ko-KR" sz="1300" dirty="0">
                <a:solidFill>
                  <a:schemeClr val="tx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1005-303-923162. </a:t>
            </a:r>
            <a:r>
              <a:rPr lang="en-US" altLang="ko-KR" sz="1200" dirty="0">
                <a:solidFill>
                  <a:schemeClr val="tx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(</a:t>
            </a:r>
            <a:r>
              <a:rPr lang="ko-KR" altLang="en-US" sz="1200" dirty="0">
                <a:solidFill>
                  <a:schemeClr val="tx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사</a:t>
            </a:r>
            <a:r>
              <a:rPr lang="en-US" altLang="ko-KR" sz="1200" dirty="0">
                <a:solidFill>
                  <a:schemeClr val="tx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) </a:t>
            </a:r>
            <a:r>
              <a:rPr lang="ko-KR" altLang="en-US" sz="1200" dirty="0">
                <a:solidFill>
                  <a:schemeClr val="tx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한국서비스경영학회</a:t>
            </a:r>
            <a:r>
              <a:rPr lang="en-US" altLang="ko-KR" sz="1200" dirty="0">
                <a:solidFill>
                  <a:schemeClr val="tx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)</a:t>
            </a:r>
          </a:p>
          <a:p>
            <a:r>
              <a:rPr lang="en-US" altLang="ko-KR" sz="1300" dirty="0">
                <a:solidFill>
                  <a:schemeClr val="tx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- </a:t>
            </a:r>
            <a:r>
              <a:rPr lang="ko-KR" altLang="en-US" sz="1300" dirty="0">
                <a:solidFill>
                  <a:schemeClr val="tx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문의 </a:t>
            </a:r>
            <a:r>
              <a:rPr lang="en-US" altLang="ko-KR" sz="1300" dirty="0">
                <a:solidFill>
                  <a:schemeClr val="tx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: </a:t>
            </a:r>
            <a:r>
              <a:rPr lang="en-US" altLang="ko-KR" sz="1300" dirty="0">
                <a:solidFill>
                  <a:schemeClr val="tx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hlinkClick r:id="rId4"/>
              </a:rPr>
              <a:t>ksms-edit@daum.net</a:t>
            </a:r>
            <a:endParaRPr lang="ko-KR" altLang="en-US" sz="1300" dirty="0">
              <a:solidFill>
                <a:schemeClr val="tx1"/>
              </a:solidFill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br>
              <a:rPr lang="ko-KR" altLang="en-US" sz="1300" dirty="0">
                <a:solidFill>
                  <a:schemeClr val="tx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</a:br>
            <a:r>
              <a:rPr lang="ko-KR" altLang="en-US" sz="1300" dirty="0">
                <a:solidFill>
                  <a:schemeClr val="tx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 </a:t>
            </a:r>
            <a:r>
              <a:rPr lang="ko-KR" altLang="en-US" sz="1300" b="1" dirty="0">
                <a:solidFill>
                  <a:schemeClr val="tx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■ 회원가입 관련 문의</a:t>
            </a:r>
            <a:r>
              <a:rPr lang="en-US" altLang="ko-KR" sz="1300" b="1" dirty="0">
                <a:solidFill>
                  <a:schemeClr val="tx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(</a:t>
            </a:r>
            <a:r>
              <a:rPr lang="ko-KR" altLang="en-US" sz="1300" b="1" dirty="0">
                <a:solidFill>
                  <a:schemeClr val="tx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사무국</a:t>
            </a:r>
            <a:r>
              <a:rPr lang="en-US" altLang="ko-KR" sz="1300" b="1" dirty="0">
                <a:solidFill>
                  <a:schemeClr val="tx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)</a:t>
            </a:r>
            <a:endParaRPr lang="ko-KR" altLang="en-US" sz="1300" b="1" dirty="0">
              <a:solidFill>
                <a:schemeClr val="tx1"/>
              </a:solidFill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r>
              <a:rPr lang="en-US" altLang="ko-KR" sz="1300" dirty="0">
                <a:solidFill>
                  <a:schemeClr val="tx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- </a:t>
            </a:r>
            <a:r>
              <a:rPr lang="ko-KR" altLang="en-US" sz="1300" dirty="0">
                <a:solidFill>
                  <a:schemeClr val="tx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회원가입 </a:t>
            </a:r>
            <a:r>
              <a:rPr lang="en-US" altLang="ko-KR" sz="1300" dirty="0">
                <a:solidFill>
                  <a:srgbClr val="0070C0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[</a:t>
            </a:r>
            <a:r>
              <a:rPr lang="ko-KR" altLang="en-US" sz="1300" dirty="0" err="1">
                <a:solidFill>
                  <a:srgbClr val="0070C0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바로가기</a:t>
            </a:r>
            <a:r>
              <a:rPr lang="en-US" altLang="ko-KR" sz="1300" dirty="0">
                <a:solidFill>
                  <a:srgbClr val="0070C0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]</a:t>
            </a:r>
            <a:endParaRPr lang="ko-KR" altLang="en-US" sz="1300" dirty="0">
              <a:solidFill>
                <a:srgbClr val="0070C0"/>
              </a:solidFill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r>
              <a:rPr lang="en-US" altLang="ko-KR" sz="1300" dirty="0">
                <a:solidFill>
                  <a:schemeClr val="tx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- </a:t>
            </a:r>
            <a:r>
              <a:rPr lang="ko-KR" altLang="en-US" sz="1300" dirty="0">
                <a:solidFill>
                  <a:schemeClr val="tx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회원가입비 </a:t>
            </a:r>
            <a:r>
              <a:rPr lang="en-US" altLang="ko-KR" sz="1300" dirty="0">
                <a:solidFill>
                  <a:schemeClr val="tx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20,000</a:t>
            </a:r>
            <a:r>
              <a:rPr lang="ko-KR" altLang="en-US" sz="1300" dirty="0">
                <a:solidFill>
                  <a:schemeClr val="tx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원</a:t>
            </a:r>
            <a:r>
              <a:rPr lang="en-US" altLang="ko-KR" sz="1300" dirty="0">
                <a:solidFill>
                  <a:schemeClr val="tx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</a:t>
            </a:r>
            <a:r>
              <a:rPr lang="ko-KR" altLang="en-US" sz="1300" dirty="0">
                <a:solidFill>
                  <a:schemeClr val="tx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연회비 </a:t>
            </a:r>
            <a:r>
              <a:rPr lang="en-US" altLang="ko-KR" sz="1300" dirty="0">
                <a:solidFill>
                  <a:schemeClr val="tx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50,000</a:t>
            </a:r>
            <a:r>
              <a:rPr lang="ko-KR" altLang="en-US" sz="1300" dirty="0">
                <a:solidFill>
                  <a:schemeClr val="tx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원 </a:t>
            </a:r>
            <a:br>
              <a:rPr lang="en-US" altLang="ko-KR" sz="1300" dirty="0">
                <a:solidFill>
                  <a:schemeClr val="tx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</a:br>
            <a:r>
              <a:rPr lang="en-US" altLang="ko-KR" sz="1300" dirty="0">
                <a:solidFill>
                  <a:schemeClr val="tx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  (</a:t>
            </a:r>
            <a:r>
              <a:rPr lang="ko-KR" altLang="en-US" sz="1300" dirty="0" err="1">
                <a:solidFill>
                  <a:schemeClr val="tx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입금계좌</a:t>
            </a:r>
            <a:r>
              <a:rPr lang="ko-KR" altLang="en-US" sz="1300" dirty="0">
                <a:solidFill>
                  <a:schemeClr val="tx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  <a:r>
              <a:rPr lang="en-US" altLang="ko-KR" sz="1300" dirty="0">
                <a:solidFill>
                  <a:schemeClr val="tx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: </a:t>
            </a:r>
            <a:r>
              <a:rPr lang="ko-KR" altLang="en-US" sz="1300" dirty="0">
                <a:solidFill>
                  <a:schemeClr val="tx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우리은행 </a:t>
            </a:r>
            <a:r>
              <a:rPr lang="en-US" altLang="ko-KR" sz="1300" dirty="0">
                <a:solidFill>
                  <a:schemeClr val="tx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1005-401-625781. </a:t>
            </a:r>
            <a:r>
              <a:rPr lang="en-US" altLang="ko-KR" sz="1200" dirty="0">
                <a:solidFill>
                  <a:schemeClr val="tx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(</a:t>
            </a:r>
            <a:r>
              <a:rPr lang="ko-KR" altLang="en-US" sz="1200" dirty="0">
                <a:solidFill>
                  <a:schemeClr val="tx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사</a:t>
            </a:r>
            <a:r>
              <a:rPr lang="en-US" altLang="ko-KR" sz="1200" dirty="0">
                <a:solidFill>
                  <a:schemeClr val="tx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) </a:t>
            </a:r>
            <a:r>
              <a:rPr lang="ko-KR" altLang="en-US" sz="1200" dirty="0">
                <a:solidFill>
                  <a:schemeClr val="tx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한국서비스경영학회</a:t>
            </a:r>
            <a:r>
              <a:rPr lang="en-US" altLang="ko-KR" sz="1200" dirty="0">
                <a:solidFill>
                  <a:schemeClr val="tx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)</a:t>
            </a:r>
          </a:p>
          <a:p>
            <a:r>
              <a:rPr lang="en-US" altLang="ko-KR" sz="1300" dirty="0">
                <a:solidFill>
                  <a:schemeClr val="tx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- </a:t>
            </a:r>
            <a:r>
              <a:rPr lang="ko-KR" altLang="en-US" sz="1300" dirty="0">
                <a:solidFill>
                  <a:schemeClr val="tx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문의 </a:t>
            </a:r>
            <a:r>
              <a:rPr lang="en-US" altLang="ko-KR" sz="1300" dirty="0">
                <a:solidFill>
                  <a:schemeClr val="tx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: </a:t>
            </a:r>
            <a:r>
              <a:rPr lang="en-US" altLang="ko-KR" sz="1300" dirty="0">
                <a:solidFill>
                  <a:schemeClr val="tx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hlinkClick r:id="rId6"/>
              </a:rPr>
              <a:t>ksms-office@daum.net</a:t>
            </a:r>
            <a:endParaRPr lang="ko-KR" altLang="en-US" sz="1300" dirty="0">
              <a:solidFill>
                <a:schemeClr val="tx1"/>
              </a:solidFill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6461" y="4621748"/>
            <a:ext cx="6097734" cy="1618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ko-KR" altLang="en-US" sz="1400" dirty="0">
                <a:solidFill>
                  <a:srgbClr val="FF0000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논문모집마감 </a:t>
            </a:r>
            <a:r>
              <a:rPr lang="en-US" altLang="ko-KR" sz="1400" dirty="0">
                <a:solidFill>
                  <a:srgbClr val="FF0000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: 2025</a:t>
            </a:r>
            <a:r>
              <a:rPr lang="ko-KR" altLang="en-US" sz="1400" dirty="0">
                <a:solidFill>
                  <a:srgbClr val="FF0000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년 </a:t>
            </a:r>
            <a:r>
              <a:rPr lang="en-US" altLang="ko-KR" sz="1400" dirty="0">
                <a:solidFill>
                  <a:srgbClr val="FF0000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11</a:t>
            </a:r>
            <a:r>
              <a:rPr lang="ko-KR" altLang="en-US" sz="1400" dirty="0">
                <a:solidFill>
                  <a:srgbClr val="FF0000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월 </a:t>
            </a:r>
            <a:r>
              <a:rPr lang="en-US" altLang="ko-KR" sz="1400" dirty="0">
                <a:solidFill>
                  <a:srgbClr val="FF0000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14</a:t>
            </a:r>
            <a:r>
              <a:rPr lang="ko-KR" altLang="en-US" sz="1400" dirty="0">
                <a:solidFill>
                  <a:srgbClr val="FF0000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일 </a:t>
            </a:r>
            <a:r>
              <a:rPr lang="en-US" altLang="ko-KR" sz="1400" dirty="0">
                <a:solidFill>
                  <a:srgbClr val="FF0000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(</a:t>
            </a:r>
            <a:r>
              <a:rPr lang="ko-KR" altLang="en-US" sz="1400" dirty="0">
                <a:solidFill>
                  <a:srgbClr val="FF0000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금</a:t>
            </a:r>
            <a:r>
              <a:rPr lang="en-US" altLang="ko-KR" sz="1400" dirty="0">
                <a:solidFill>
                  <a:srgbClr val="FF0000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)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ko-KR" sz="14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1</a:t>
            </a:r>
            <a:r>
              <a:rPr lang="ko-KR" altLang="en-US" sz="14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차 심사기간 </a:t>
            </a:r>
            <a:r>
              <a:rPr lang="en-US" altLang="ko-KR" sz="14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: </a:t>
            </a:r>
            <a:r>
              <a:rPr lang="ko-KR" altLang="en-US" sz="1400" dirty="0" err="1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긴급심사</a:t>
            </a:r>
            <a:r>
              <a:rPr lang="ko-KR" altLang="en-US" sz="14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시  </a:t>
            </a:r>
            <a:r>
              <a:rPr lang="en-US" altLang="ko-KR" sz="14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2</a:t>
            </a:r>
            <a:r>
              <a:rPr lang="ko-KR" altLang="en-US" sz="14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주 이내</a:t>
            </a:r>
            <a:r>
              <a:rPr lang="en-US" altLang="ko-KR" sz="14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</a:t>
            </a:r>
            <a:r>
              <a:rPr lang="ko-KR" altLang="en-US" sz="1400" dirty="0" err="1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일반심사</a:t>
            </a:r>
            <a:r>
              <a:rPr lang="ko-KR" altLang="en-US" sz="14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시  </a:t>
            </a:r>
            <a:r>
              <a:rPr lang="en-US" altLang="ko-KR" sz="14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4</a:t>
            </a:r>
            <a:r>
              <a:rPr lang="ko-KR" altLang="en-US" sz="14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주 이내</a:t>
            </a:r>
            <a:endParaRPr lang="en-US" altLang="ko-KR" sz="14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ko-KR" altLang="en-US" sz="1400" dirty="0" err="1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발간예정일</a:t>
            </a:r>
            <a:r>
              <a:rPr lang="ko-KR" altLang="en-US" sz="14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  <a:r>
              <a:rPr lang="en-US" altLang="ko-KR" sz="14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: 2025</a:t>
            </a:r>
            <a:r>
              <a:rPr lang="ko-KR" altLang="en-US" sz="14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년 </a:t>
            </a:r>
            <a:r>
              <a:rPr lang="en-US" altLang="ko-KR" sz="14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12</a:t>
            </a:r>
            <a:r>
              <a:rPr lang="ko-KR" altLang="en-US" sz="14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월 </a:t>
            </a:r>
            <a:r>
              <a:rPr lang="en-US" altLang="ko-KR" sz="14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31</a:t>
            </a:r>
            <a:r>
              <a:rPr lang="ko-KR" altLang="en-US" sz="14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일</a:t>
            </a:r>
            <a:r>
              <a:rPr lang="en-US" altLang="ko-KR" sz="14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(</a:t>
            </a:r>
            <a:r>
              <a:rPr lang="ko-KR" altLang="en-US" sz="14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서비스경영학회지 </a:t>
            </a:r>
            <a:r>
              <a:rPr lang="en-US" altLang="ko-KR" sz="14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26</a:t>
            </a:r>
            <a:r>
              <a:rPr lang="ko-KR" altLang="en-US" sz="14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권 </a:t>
            </a:r>
            <a:r>
              <a:rPr lang="en-US" altLang="ko-KR" sz="14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5</a:t>
            </a:r>
            <a:r>
              <a:rPr lang="ko-KR" altLang="en-US" sz="140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호</a:t>
            </a:r>
            <a:r>
              <a:rPr lang="en-US" altLang="ko-KR" sz="14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)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ko-KR" altLang="en-US" sz="14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투고 및 작성방법 </a:t>
            </a:r>
            <a:r>
              <a:rPr lang="en-US" altLang="ko-KR" sz="14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: </a:t>
            </a:r>
            <a:r>
              <a:rPr lang="ko-KR" altLang="en-US" sz="14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홈페이지 </a:t>
            </a:r>
            <a:r>
              <a:rPr lang="en-US" altLang="ko-KR" sz="14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&gt; </a:t>
            </a:r>
            <a:r>
              <a:rPr lang="ko-KR" altLang="en-US" sz="14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서비스경영학회지 </a:t>
            </a:r>
            <a:r>
              <a:rPr lang="en-US" altLang="ko-KR" sz="14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&gt; </a:t>
            </a:r>
            <a:r>
              <a:rPr lang="ko-KR" altLang="en-US" sz="14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원고작성지침 참고</a:t>
            </a:r>
            <a:r>
              <a:rPr lang="en-US" altLang="ko-KR" sz="1400" dirty="0">
                <a:solidFill>
                  <a:srgbClr val="0070C0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hlinkClick r:id="rId7"/>
              </a:rPr>
              <a:t>[</a:t>
            </a:r>
            <a:r>
              <a:rPr lang="ko-KR" altLang="en-US" sz="1400" dirty="0">
                <a:solidFill>
                  <a:srgbClr val="0070C0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hlinkClick r:id="rId7"/>
              </a:rPr>
              <a:t>바로가기</a:t>
            </a:r>
            <a:r>
              <a:rPr lang="en-US" altLang="ko-KR" sz="1400" dirty="0">
                <a:solidFill>
                  <a:srgbClr val="0070C0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hlinkClick r:id="rId7"/>
              </a:rPr>
              <a:t>]</a:t>
            </a:r>
            <a:endParaRPr lang="en-US" altLang="ko-KR" sz="1200" dirty="0">
              <a:solidFill>
                <a:srgbClr val="0070C0"/>
              </a:solidFill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ko-KR" altLang="en-US" sz="14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투고자격 </a:t>
            </a:r>
            <a:r>
              <a:rPr lang="en-US" altLang="ko-KR" sz="14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: </a:t>
            </a:r>
            <a:r>
              <a:rPr lang="ko-KR" altLang="en-US" sz="14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제</a:t>
            </a:r>
            <a:r>
              <a:rPr lang="en-US" altLang="ko-KR" sz="14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1</a:t>
            </a:r>
            <a:r>
              <a:rPr lang="ko-KR" altLang="en-US" sz="14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저자 혹은 교신저자가 학회 정회원인 자</a:t>
            </a:r>
            <a:endParaRPr lang="en-US" altLang="ko-KR" sz="14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8656" y="8911637"/>
            <a:ext cx="608068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200" b="1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한국서비스경영학회 편집위원회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13346" y="4171152"/>
            <a:ext cx="577515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b="1" dirty="0">
                <a:solidFill>
                  <a:schemeClr val="accent6">
                    <a:lumMod val="50000"/>
                  </a:schemeClr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2. </a:t>
            </a:r>
            <a:r>
              <a:rPr lang="ko-KR" altLang="en-US" b="1" dirty="0">
                <a:solidFill>
                  <a:schemeClr val="accent6">
                    <a:lumMod val="50000"/>
                  </a:schemeClr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논문 투고 안내 및 방법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A953FC4-1406-2EC1-7873-40E21A6852F8}"/>
              </a:ext>
            </a:extLst>
          </p:cNvPr>
          <p:cNvSpPr txBox="1"/>
          <p:nvPr/>
        </p:nvSpPr>
        <p:spPr>
          <a:xfrm>
            <a:off x="0" y="951293"/>
            <a:ext cx="6857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800" b="1" spc="-15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서비스경영학회지 </a:t>
            </a:r>
            <a:r>
              <a:rPr lang="en-US" altLang="ko-KR" sz="2800" b="1" spc="-15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26</a:t>
            </a:r>
            <a:r>
              <a:rPr lang="ko-KR" altLang="en-US" sz="2800" b="1" spc="-15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권 </a:t>
            </a:r>
            <a:r>
              <a:rPr lang="en-US" altLang="ko-KR" sz="2800" b="1" spc="-15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5</a:t>
            </a:r>
            <a:r>
              <a:rPr lang="ko-KR" altLang="en-US" sz="2800" b="1" spc="-15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호 논문모집안내</a:t>
            </a:r>
          </a:p>
        </p:txBody>
      </p:sp>
    </p:spTree>
    <p:extLst>
      <p:ext uri="{BB962C8B-B14F-4D97-AF65-F5344CB8AC3E}">
        <p14:creationId xmlns:p14="http://schemas.microsoft.com/office/powerpoint/2010/main" val="8697432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525</TotalTime>
  <Words>216</Words>
  <Application>Microsoft Office PowerPoint</Application>
  <PresentationFormat>A4 용지(210x297mm)</PresentationFormat>
  <Paragraphs>22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경기천년제목 Medium</vt:lpstr>
      <vt:lpstr>Arial</vt:lpstr>
      <vt:lpstr>Calibri</vt:lpstr>
      <vt:lpstr>Calibri Light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SAMSUNG</dc:creator>
  <cp:lastModifiedBy>전진욱</cp:lastModifiedBy>
  <cp:revision>70</cp:revision>
  <dcterms:created xsi:type="dcterms:W3CDTF">2016-06-07T11:40:18Z</dcterms:created>
  <dcterms:modified xsi:type="dcterms:W3CDTF">2025-10-20T15:31:07Z</dcterms:modified>
</cp:coreProperties>
</file>